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6" r:id="rId2"/>
    <p:sldId id="270" r:id="rId3"/>
    <p:sldId id="269" r:id="rId4"/>
    <p:sldId id="260" r:id="rId5"/>
    <p:sldId id="258" r:id="rId6"/>
    <p:sldId id="268" r:id="rId7"/>
    <p:sldId id="272" r:id="rId8"/>
    <p:sldId id="271" r:id="rId9"/>
    <p:sldId id="274" r:id="rId10"/>
    <p:sldId id="275" r:id="rId11"/>
    <p:sldId id="273" r:id="rId12"/>
  </p:sldIdLst>
  <p:sldSz cx="9144000" cy="6858000" type="screen4x3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E18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475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AE60D95-653B-46F0-8276-65DB19D39DD7}" type="datetimeFigureOut">
              <a:rPr lang="en-US"/>
              <a:pPr>
                <a:defRPr/>
              </a:pPr>
              <a:t>6/10/2013</a:t>
            </a:fld>
            <a:endParaRPr 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FD5DBE9-C3AF-4E5F-85F2-CA3C1E9ED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DBE6C1C-5C45-4206-9F14-4619669F35FD}" type="datetimeFigureOut">
              <a:rPr lang="en-GB"/>
              <a:pPr>
                <a:defRPr/>
              </a:pPr>
              <a:t>10/06/2013</a:t>
            </a:fld>
            <a:endParaRPr lang="en-GB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52AA542-2293-45E2-BEEE-825CE04121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CB0E5-2E6B-4B73-A721-B37E4280F8DA}" type="datetimeFigureOut">
              <a:rPr lang="en-GB"/>
              <a:pPr>
                <a:defRPr/>
              </a:pPr>
              <a:t>10/06/2013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2CC13-9F7D-44C9-A11E-F8D0400D4B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Straight Connector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588C9-88FC-4E5D-A115-7B54A57D71F0}" type="datetimeFigureOut">
              <a:rPr lang="en-GB"/>
              <a:pPr>
                <a:defRPr/>
              </a:pPr>
              <a:t>10/06/2013</a:t>
            </a:fld>
            <a:endParaRPr lang="en-GB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3C36D-E3E2-4642-8F2C-1EEEBADB46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E2505-BC0E-4757-B952-EE8B2D03DBC0}" type="datetimeFigureOut">
              <a:rPr lang="en-GB"/>
              <a:pPr>
                <a:defRPr/>
              </a:pPr>
              <a:t>10/06/2013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AF2F4-66D7-4B24-82D6-CA66F965F3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F16F7-12F4-4D8C-B503-C414C4FC1223}" type="datetimeFigureOut">
              <a:rPr lang="en-GB"/>
              <a:pPr>
                <a:defRPr/>
              </a:pPr>
              <a:t>10/06/2013</a:t>
            </a:fld>
            <a:endParaRPr lang="en-GB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FF158-F0A9-4235-AFF2-D9354959B9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142652A-6453-43A4-93DA-808444123614}" type="datetimeFigureOut">
              <a:rPr lang="en-GB"/>
              <a:pPr>
                <a:defRPr/>
              </a:pPr>
              <a:t>10/06/2013</a:t>
            </a:fld>
            <a:endParaRPr lang="en-GB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733EDAF-005F-4A24-A2CE-957D4465C8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CD4E-F21C-45F8-904C-AAE28E65CAF5}" type="datetimeFigureOut">
              <a:rPr lang="en-GB"/>
              <a:pPr>
                <a:defRPr/>
              </a:pPr>
              <a:t>10/06/2013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0CF8C-9D51-4154-9797-AC48212755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Straight Connector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7C48DBC-488A-4000-8EEA-898D4EDC8CB1}" type="datetimeFigureOut">
              <a:rPr lang="en-GB"/>
              <a:pPr>
                <a:defRPr/>
              </a:pPr>
              <a:t>10/06/2013</a:t>
            </a:fld>
            <a:endParaRPr lang="en-GB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61AF7AC-26E2-45BF-B9E2-B5E49E0A61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val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Straight Connector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09B127F-ABE6-4F43-86AE-70D7E2846522}" type="datetimeFigureOut">
              <a:rPr lang="en-GB"/>
              <a:pPr>
                <a:defRPr/>
              </a:pPr>
              <a:t>10/06/2013</a:t>
            </a:fld>
            <a:endParaRPr lang="en-GB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DEDC357-3E7F-4264-9D30-712B1AC498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ED35A-78C6-4575-BC78-259C3B7FFCAC}" type="datetimeFigureOut">
              <a:rPr lang="en-GB"/>
              <a:pPr>
                <a:defRPr/>
              </a:pPr>
              <a:t>10/06/2013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00C43-038C-4500-ADD9-9C8B7E51BD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934FA0A-5796-40B6-88B2-32CA79BF243F}" type="datetimeFigureOut">
              <a:rPr lang="en-GB"/>
              <a:pPr>
                <a:defRPr/>
              </a:pPr>
              <a:t>10/06/2013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DD10028-56F0-419D-A438-CD2D23F686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0" r:id="rId3"/>
    <p:sldLayoutId id="2147483669" r:id="rId4"/>
    <p:sldLayoutId id="2147483673" r:id="rId5"/>
    <p:sldLayoutId id="2147483668" r:id="rId6"/>
    <p:sldLayoutId id="2147483674" r:id="rId7"/>
    <p:sldLayoutId id="2147483675" r:id="rId8"/>
    <p:sldLayoutId id="2147483667" r:id="rId9"/>
    <p:sldLayoutId id="2147483666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Lucida Sans Unicode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4471A6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B2C1DB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DCB3B2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ome.scotland.gov.uk/home" TargetMode="External"/><Relationship Id="rId2" Type="http://schemas.openxmlformats.org/officeDocument/2006/relationships/hyperlink" Target="http://schoolsonline.britishcouncil.org/programmes-and-funding/the-lefevre-trust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mailto:education@ifecosse.org.uk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google.co.uk/url?sa=i&amp;rct=j&amp;q=&amp;esrc=s&amp;frm=1&amp;source=images&amp;cd=&amp;cad=rja&amp;docid=uNN1kMC1Du4CGM&amp;tbnid=j5vKtrlRc8aOuM:&amp;ved=0CAUQjRw&amp;url=http://webtice.ac-guyane.fr/lettre/spip.php?article51&amp;ei=jv-ZUc_NDYuR0QXv9YFo&amp;bvm=bv.46751780,d.d2k&amp;psig=AFQjCNH1a49F066nMOmgKYyvWLXENk78jQ&amp;ust=1369133320071479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1"/>
          </p:nvPr>
        </p:nvSpPr>
        <p:spPr>
          <a:xfrm>
            <a:off x="2286000" y="3124200"/>
            <a:ext cx="6172200" cy="1893888"/>
          </a:xfrm>
          <a:solidFill>
            <a:schemeClr val="bg1"/>
          </a:solidFill>
        </p:spPr>
        <p:txBody>
          <a:bodyPr anchor="b">
            <a:normAutofit/>
          </a:bodyPr>
          <a:lstStyle/>
          <a:p>
            <a:pPr marL="0" indent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sz="4000" b="1" smtClean="0">
                <a:solidFill>
                  <a:schemeClr val="tx2"/>
                </a:solidFill>
              </a:rPr>
              <a:t>Our contribution</a:t>
            </a:r>
            <a:br>
              <a:rPr lang="fr-FR" sz="4000" b="1" smtClean="0">
                <a:solidFill>
                  <a:schemeClr val="tx2"/>
                </a:solidFill>
              </a:rPr>
            </a:br>
            <a:r>
              <a:rPr lang="fr-FR" sz="4000" b="1" smtClean="0">
                <a:solidFill>
                  <a:schemeClr val="tx2"/>
                </a:solidFill>
              </a:rPr>
              <a:t>	to the 1 + 2 model </a:t>
            </a:r>
            <a:br>
              <a:rPr lang="fr-FR" sz="4000" b="1" smtClean="0">
                <a:solidFill>
                  <a:schemeClr val="tx2"/>
                </a:solidFill>
              </a:rPr>
            </a:br>
            <a:r>
              <a:rPr lang="fr-FR" sz="4000" b="1" smtClean="0">
                <a:solidFill>
                  <a:schemeClr val="tx2"/>
                </a:solidFill>
              </a:rPr>
              <a:t>		in Scotland</a:t>
            </a:r>
            <a:endParaRPr lang="en-GB" sz="4000" b="1" smtClean="0">
              <a:solidFill>
                <a:schemeClr val="tx2"/>
              </a:solidFill>
            </a:endParaRPr>
          </a:p>
        </p:txBody>
      </p:sp>
      <p:pic>
        <p:nvPicPr>
          <p:cNvPr id="13314" name="Picture 3" descr="logo_ministere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765175"/>
            <a:ext cx="1944688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 descr="IF_Logo-Ecosse-RVB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549275"/>
            <a:ext cx="252095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2600" b="1" cap="none" smtClean="0"/>
              <a:t>Supporting links between schools </a:t>
            </a:r>
            <a:br>
              <a:rPr lang="en-US" sz="2600" b="1" cap="none" smtClean="0"/>
            </a:br>
            <a:r>
              <a:rPr lang="en-US" sz="2600" b="1" cap="none" smtClean="0"/>
              <a:t>in Scotland and in France</a:t>
            </a:r>
            <a:r>
              <a:rPr lang="en-US" sz="2600" cap="none" smtClean="0"/>
              <a:t/>
            </a:r>
            <a:br>
              <a:rPr lang="en-US" sz="2600" cap="none" smtClean="0"/>
            </a:br>
            <a:endParaRPr lang="en-US" sz="2600" cap="none" smtClean="0"/>
          </a:p>
        </p:txBody>
      </p:sp>
      <p:sp>
        <p:nvSpPr>
          <p:cNvPr id="22530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196975"/>
            <a:ext cx="7467600" cy="5276850"/>
          </a:xfrm>
        </p:spPr>
        <p:txBody>
          <a:bodyPr/>
          <a:lstStyle/>
          <a:p>
            <a:pPr marL="457200" indent="-457200">
              <a:buFont typeface="Wingdings" pitchFamily="2" charset="2"/>
              <a:buNone/>
            </a:pPr>
            <a:r>
              <a:rPr lang="fr-FR" b="1" smtClean="0"/>
              <a:t>Funding for teachers and schools</a:t>
            </a:r>
            <a:r>
              <a:rPr lang="en-US" smtClean="0"/>
              <a:t> </a:t>
            </a:r>
          </a:p>
          <a:p>
            <a:pPr marL="457200" indent="-457200">
              <a:buFontTx/>
              <a:buChar char="-"/>
            </a:pPr>
            <a:r>
              <a:rPr lang="en-US" smtClean="0"/>
              <a:t>COMENIUS in service training programme (deadline: 17 September 2013 for a one week shadow training or French courses in France between 1 Jan-30 April 2014)</a:t>
            </a:r>
          </a:p>
          <a:p>
            <a:pPr marL="457200" indent="-457200">
              <a:buFontTx/>
              <a:buChar char="-"/>
            </a:pPr>
            <a:r>
              <a:rPr lang="en-US" smtClean="0"/>
              <a:t>the Lefèvre trust programme: </a:t>
            </a:r>
            <a:endParaRPr lang="en-US" smtClean="0">
              <a:hlinkClick r:id="rId2" tooltip="blocked::http://schoolsonline.britishcouncil.org/programmes-and-funding/the-lefevre-trust&#10;http://schoolsonline.britishcouncil.org/programmes-and-funding/the-lefevre-trust&#10;blocked::http://schoolsonline.britishcouncil.org/programmes-and-funding/the-lefevre-"/>
            </a:endParaRPr>
          </a:p>
          <a:p>
            <a:pPr marL="457200" indent="-457200">
              <a:buFont typeface="Wingdings" pitchFamily="2" charset="2"/>
              <a:buNone/>
            </a:pPr>
            <a:r>
              <a:rPr lang="en-US" smtClean="0">
                <a:hlinkClick r:id="rId2" tooltip="blocked::http://schoolsonline.britishcouncil.org/programmes-and-funding/the-lefevre-trust&#10;http://schoolsonline.britishcouncil.org/programmes-and-funding/the-lefevre-trust&#10;blocked::http://schoolsonline.britishcouncil.org/programmes-and-funding/the-lefevre-"/>
              </a:rPr>
              <a:t>http://schoolsonline.britishcouncil.org/programmes-and-funding/the-lefevre-trust</a:t>
            </a:r>
            <a:endParaRPr lang="en-US" smtClean="0"/>
          </a:p>
          <a:p>
            <a:pPr marL="457200" indent="-457200">
              <a:buFont typeface="Wingdings" pitchFamily="2" charset="2"/>
              <a:buNone/>
            </a:pPr>
            <a:r>
              <a:rPr lang="en-US" smtClean="0"/>
              <a:t>- Extra funding by the Scottish Government for projects about the WWW1</a:t>
            </a:r>
            <a:endParaRPr lang="en-US" smtClean="0">
              <a:hlinkClick r:id="rId3" tooltip="blocked::http://home.scotland.gov.uk/home&#10;http://home.scotland.gov.uk/home"/>
            </a:endParaRPr>
          </a:p>
          <a:p>
            <a:pPr marL="457200" indent="-457200">
              <a:buFont typeface="Wingdings" pitchFamily="2" charset="2"/>
              <a:buNone/>
            </a:pPr>
            <a:r>
              <a:rPr lang="en-US" smtClean="0">
                <a:hlinkClick r:id="rId3" tooltip="blocked::http://home.scotland.gov.uk/home&#10;http://home.scotland.gov.uk/home"/>
              </a:rPr>
              <a:t>http://home.scotland.gov.uk/home</a:t>
            </a:r>
            <a:endParaRPr 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/>
          </p:cNvSpPr>
          <p:nvPr>
            <p:ph type="body" idx="4294967295"/>
          </p:nvPr>
        </p:nvSpPr>
        <p:spPr>
          <a:xfrm>
            <a:off x="684213" y="1484313"/>
            <a:ext cx="7467600" cy="48736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fr-FR" smtClean="0"/>
              <a:t> </a:t>
            </a:r>
            <a:r>
              <a:rPr lang="fr-FR" b="1" smtClean="0"/>
              <a:t>Next year, we shall carry on on this road … </a:t>
            </a:r>
          </a:p>
          <a:p>
            <a:pPr algn="ctr">
              <a:buFont typeface="Wingdings" pitchFamily="2" charset="2"/>
              <a:buNone/>
            </a:pPr>
            <a:r>
              <a:rPr lang="fr-FR" b="1" smtClean="0"/>
              <a:t>and continue to support you. </a:t>
            </a:r>
          </a:p>
          <a:p>
            <a:pPr>
              <a:buFont typeface="Wingdings" pitchFamily="2" charset="2"/>
              <a:buNone/>
            </a:pPr>
            <a:endParaRPr lang="fr-FR" b="1" smtClean="0"/>
          </a:p>
          <a:p>
            <a:pPr algn="ctr">
              <a:buFont typeface="Wingdings" pitchFamily="2" charset="2"/>
              <a:buNone/>
            </a:pPr>
            <a:r>
              <a:rPr lang="fr-FR" sz="2800" b="1" smtClean="0"/>
              <a:t>Interested in any of these actions? </a:t>
            </a:r>
          </a:p>
          <a:p>
            <a:pPr algn="ctr">
              <a:buFont typeface="Wingdings" pitchFamily="2" charset="2"/>
              <a:buNone/>
            </a:pPr>
            <a:r>
              <a:rPr lang="fr-FR" sz="2800" smtClean="0"/>
              <a:t>Please contact me: </a:t>
            </a:r>
          </a:p>
          <a:p>
            <a:pPr algn="ctr">
              <a:buFont typeface="Wingdings" pitchFamily="2" charset="2"/>
              <a:buNone/>
            </a:pPr>
            <a:r>
              <a:rPr lang="fr-FR" sz="2800" smtClean="0"/>
              <a:t>Marie-Christine Thiébaut</a:t>
            </a:r>
          </a:p>
          <a:p>
            <a:pPr algn="ctr">
              <a:buFont typeface="Wingdings" pitchFamily="2" charset="2"/>
              <a:buNone/>
            </a:pPr>
            <a:r>
              <a:rPr lang="fr-FR" sz="2800" smtClean="0">
                <a:hlinkClick r:id="rId2"/>
              </a:rPr>
              <a:t>education@ifecosse.org.uk</a:t>
            </a:r>
            <a:endParaRPr lang="fr-FR" sz="2800" smtClean="0"/>
          </a:p>
          <a:p>
            <a:pPr algn="ctr">
              <a:buFont typeface="Wingdings" pitchFamily="2" charset="2"/>
              <a:buNone/>
            </a:pPr>
            <a:endParaRPr lang="fr-FR" smtClean="0"/>
          </a:p>
          <a:p>
            <a:pPr algn="ctr">
              <a:buFont typeface="Wingdings" pitchFamily="2" charset="2"/>
              <a:buNone/>
            </a:pPr>
            <a:endParaRPr lang="fr-FR" smtClean="0"/>
          </a:p>
          <a:p>
            <a:pPr algn="ctr">
              <a:buFont typeface="Wingdings" pitchFamily="2" charset="2"/>
              <a:buNone/>
            </a:pPr>
            <a:r>
              <a:rPr lang="fr-FR" b="1" smtClean="0">
                <a:solidFill>
                  <a:schemeClr val="accent2"/>
                </a:solidFill>
              </a:rPr>
              <a:t>MERCI ! Et à bientôt! </a:t>
            </a:r>
          </a:p>
          <a:p>
            <a:pPr>
              <a:buFont typeface="Wingdings" pitchFamily="2" charset="2"/>
              <a:buNone/>
            </a:pPr>
            <a:endParaRPr lang="en-US" b="1" smtClean="0">
              <a:solidFill>
                <a:schemeClr val="accent2"/>
              </a:solidFill>
            </a:endParaRPr>
          </a:p>
        </p:txBody>
      </p:sp>
      <p:pic>
        <p:nvPicPr>
          <p:cNvPr id="23554" name="Picture 4" descr="IF_Logo-Ecosse-RVB.gif"/>
          <p:cNvPicPr>
            <a:picLocks noChangeAspect="1"/>
          </p:cNvPicPr>
          <p:nvPr>
            <p:ph type="title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732588" y="260350"/>
            <a:ext cx="1701800" cy="1143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5"/>
          <p:cNvSpPr>
            <a:spLocks noChangeArrowheads="1"/>
          </p:cNvSpPr>
          <p:nvPr/>
        </p:nvSpPr>
        <p:spPr bwMode="auto">
          <a:xfrm>
            <a:off x="611188" y="1412875"/>
            <a:ext cx="76327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i="1">
                <a:solidFill>
                  <a:schemeClr val="tx2"/>
                </a:solidFill>
              </a:rPr>
              <a:t>« The training for teachers will require to focus on developping their own language skill level and their understanding of the culture of the countries whose language they are teaching »</a:t>
            </a:r>
          </a:p>
          <a:p>
            <a:r>
              <a:rPr lang="fr-FR" b="1" i="1">
                <a:solidFill>
                  <a:schemeClr val="tx2"/>
                </a:solidFill>
              </a:rPr>
              <a:t>Carol Paton, Falkirk Council</a:t>
            </a:r>
          </a:p>
          <a:p>
            <a:endParaRPr lang="fr-FR" b="1" i="1">
              <a:solidFill>
                <a:schemeClr val="tx2"/>
              </a:solidFill>
            </a:endParaRPr>
          </a:p>
        </p:txBody>
      </p:sp>
      <p:pic>
        <p:nvPicPr>
          <p:cNvPr id="14338" name="Picture 6" descr="French day 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924175"/>
            <a:ext cx="3313112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IF_Logo-Ecosse-RVB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188913"/>
            <a:ext cx="15113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3779838" y="2636838"/>
            <a:ext cx="4824412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/>
              <a:t>The Institut français developed different format of CPDs to better meet the needs of primary teachers. </a:t>
            </a:r>
          </a:p>
          <a:p>
            <a:endParaRPr lang="fr-FR" b="1"/>
          </a:p>
          <a:p>
            <a:r>
              <a:rPr lang="fr-FR" b="1"/>
              <a:t>We ran in 2012/13 across local authorities in Scotland: </a:t>
            </a:r>
          </a:p>
          <a:p>
            <a:endParaRPr lang="fr-FR" b="1"/>
          </a:p>
          <a:p>
            <a:r>
              <a:rPr lang="fr-FR" b="1"/>
              <a:t>- 3 twilight courses (beginners)</a:t>
            </a:r>
          </a:p>
          <a:p>
            <a:r>
              <a:rPr lang="fr-FR" b="1"/>
              <a:t>- 6 twilight CPDs</a:t>
            </a:r>
          </a:p>
          <a:p>
            <a:r>
              <a:rPr lang="fr-FR" b="1"/>
              <a:t>- 2 French matinées (A2 / elementary)</a:t>
            </a:r>
          </a:p>
          <a:p>
            <a:r>
              <a:rPr lang="fr-FR" b="1"/>
              <a:t>- 3 French Days (B1 / intermediate)</a:t>
            </a:r>
          </a:p>
          <a:p>
            <a:endParaRPr lang="fr-FR" b="1">
              <a:solidFill>
                <a:schemeClr val="accent2"/>
              </a:solidFill>
            </a:endParaRPr>
          </a:p>
          <a:p>
            <a:r>
              <a:rPr lang="fr-FR" b="1">
                <a:solidFill>
                  <a:schemeClr val="accent2"/>
                </a:solidFill>
              </a:rPr>
              <a:t>= 197 primary teachers</a:t>
            </a:r>
            <a:endParaRPr lang="en-US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2400" b="1" cap="none" smtClean="0"/>
              <a:t>Our contribution to the 1 + 2 strategy</a:t>
            </a:r>
            <a:r>
              <a:rPr lang="fr-FR" sz="2800" b="1" cap="none" smtClean="0"/>
              <a:t> </a:t>
            </a:r>
            <a:br>
              <a:rPr lang="fr-FR" sz="2800" b="1" cap="none" smtClean="0"/>
            </a:br>
            <a:endParaRPr lang="en-US" sz="2800" b="1" cap="none" smtClean="0">
              <a:solidFill>
                <a:schemeClr val="accent2"/>
              </a:solidFill>
            </a:endParaRPr>
          </a:p>
        </p:txBody>
      </p:sp>
      <p:sp>
        <p:nvSpPr>
          <p:cNvPr id="15362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1052513"/>
            <a:ext cx="7467600" cy="4873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r-FR" b="1" smtClean="0">
                <a:solidFill>
                  <a:schemeClr val="accent2"/>
                </a:solidFill>
              </a:rPr>
              <a:t>Primary teachers ‘ voices … 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000" b="1" smtClean="0"/>
              <a:t>“It was all superb!”</a:t>
            </a:r>
            <a:r>
              <a:rPr lang="en-GB" sz="2000" smtClean="0"/>
              <a:t> (Shona A, South Lanarkshire)</a:t>
            </a:r>
          </a:p>
          <a:p>
            <a:pPr eaLnBrk="1" hangingPunct="1">
              <a:buFont typeface="Wingdings" pitchFamily="2" charset="2"/>
              <a:buNone/>
            </a:pPr>
            <a:endParaRPr lang="en-GB" sz="1200" smtClean="0"/>
          </a:p>
          <a:p>
            <a:pPr>
              <a:buFont typeface="Wingdings" pitchFamily="2" charset="2"/>
              <a:buNone/>
            </a:pPr>
            <a:r>
              <a:rPr lang="en-GB" sz="2000" b="1" smtClean="0"/>
              <a:t>“I don’t think anything could have been better”.</a:t>
            </a:r>
          </a:p>
          <a:p>
            <a:pPr>
              <a:buFont typeface="Wingdings" pitchFamily="2" charset="2"/>
              <a:buNone/>
            </a:pPr>
            <a:r>
              <a:rPr lang="en-GB" sz="2000" smtClean="0"/>
              <a:t>(Morag M. , Westlothian)</a:t>
            </a:r>
          </a:p>
          <a:p>
            <a:pPr>
              <a:buFont typeface="Wingdings" pitchFamily="2" charset="2"/>
              <a:buNone/>
            </a:pPr>
            <a:endParaRPr lang="en-GB" sz="1200" b="1" smtClean="0"/>
          </a:p>
          <a:p>
            <a:pPr>
              <a:buFont typeface="Wingdings" pitchFamily="2" charset="2"/>
              <a:buNone/>
            </a:pPr>
            <a:r>
              <a:rPr lang="en-GB" sz="2000" b="1" smtClean="0"/>
              <a:t>“Excellent ideas and resources to use in my class” (</a:t>
            </a:r>
            <a:r>
              <a:rPr lang="en-GB" sz="2000" smtClean="0"/>
              <a:t>Fiona L., Clackmannanshire)</a:t>
            </a:r>
          </a:p>
          <a:p>
            <a:pPr>
              <a:buFont typeface="Wingdings" pitchFamily="2" charset="2"/>
              <a:buNone/>
            </a:pPr>
            <a:endParaRPr lang="en-GB" sz="1200" b="1" smtClean="0"/>
          </a:p>
          <a:p>
            <a:pPr>
              <a:buFont typeface="Wingdings" pitchFamily="2" charset="2"/>
              <a:buNone/>
            </a:pPr>
            <a:r>
              <a:rPr lang="en-GB" sz="2000" b="1" smtClean="0"/>
              <a:t>“It was all very good!”</a:t>
            </a:r>
            <a:r>
              <a:rPr lang="en-GB" sz="2000" smtClean="0"/>
              <a:t> (Aileen C.,  North Lanarkshire )</a:t>
            </a:r>
          </a:p>
          <a:p>
            <a:pPr>
              <a:buFont typeface="Wingdings" pitchFamily="2" charset="2"/>
              <a:buNone/>
            </a:pPr>
            <a:endParaRPr lang="en-GB" sz="1200" b="1" smtClean="0"/>
          </a:p>
          <a:p>
            <a:pPr>
              <a:buFont typeface="Wingdings" pitchFamily="2" charset="2"/>
              <a:buNone/>
            </a:pPr>
            <a:r>
              <a:rPr lang="en-GB" sz="2000" b="1" smtClean="0"/>
              <a:t>Very well planned and presented. Very professional </a:t>
            </a:r>
            <a:r>
              <a:rPr lang="en-GB" sz="2000" smtClean="0"/>
              <a:t>(Elaine C., Aberdeen)</a:t>
            </a:r>
          </a:p>
          <a:p>
            <a:pPr>
              <a:buFont typeface="Wingdings" pitchFamily="2" charset="2"/>
              <a:buNone/>
            </a:pPr>
            <a:r>
              <a:rPr lang="en-GB" sz="2000" b="1" smtClean="0"/>
              <a:t>“Offer more of these sessions ; It was great! merci! “ (</a:t>
            </a:r>
            <a:r>
              <a:rPr lang="en-GB" sz="2000" smtClean="0"/>
              <a:t>Ann H., Eastlothian)</a:t>
            </a:r>
          </a:p>
          <a:p>
            <a:pPr>
              <a:buFont typeface="Wingdings" pitchFamily="2" charset="2"/>
              <a:buNone/>
            </a:pPr>
            <a:endParaRPr lang="en-GB" sz="2000" smtClean="0"/>
          </a:p>
          <a:p>
            <a:pPr eaLnBrk="1" hangingPunct="1">
              <a:buFont typeface="Wingdings" pitchFamily="2" charset="2"/>
              <a:buNone/>
            </a:pPr>
            <a:endParaRPr lang="fr-FR" sz="2000" smtClean="0">
              <a:solidFill>
                <a:schemeClr val="accent2"/>
              </a:solidFill>
            </a:endParaRPr>
          </a:p>
        </p:txBody>
      </p:sp>
      <p:pic>
        <p:nvPicPr>
          <p:cNvPr id="15364" name="Picture 4" descr="IF_Logo-Ecosse-RVB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188913"/>
            <a:ext cx="170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cap="none" smtClean="0">
                <a:solidFill>
                  <a:schemeClr val="tx1"/>
                </a:solidFill>
              </a:rPr>
              <a:t>We believe  …</a:t>
            </a:r>
            <a:endParaRPr lang="en-GB" cap="none" smtClean="0">
              <a:solidFill>
                <a:schemeClr val="tx1"/>
              </a:solidFill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2200" smtClean="0">
                <a:solidFill>
                  <a:srgbClr val="0070C0"/>
                </a:solidFill>
                <a:sym typeface="Wingdings" pitchFamily="2" charset="2"/>
              </a:rPr>
              <a:t></a:t>
            </a:r>
            <a:r>
              <a:rPr lang="fr-FR" sz="2200" smtClean="0">
                <a:solidFill>
                  <a:srgbClr val="0070C0"/>
                </a:solidFill>
              </a:rPr>
              <a:t> Schools partnerships are a powerful and exciting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2200" smtClean="0">
                <a:solidFill>
                  <a:srgbClr val="0070C0"/>
                </a:solidFill>
              </a:rPr>
              <a:t>way of bringing an international dimension into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2200" smtClean="0">
                <a:solidFill>
                  <a:srgbClr val="0070C0"/>
                </a:solidFill>
              </a:rPr>
              <a:t>the classroom.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sz="22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sz="22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sz="22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sz="22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200" smtClean="0"/>
          </a:p>
        </p:txBody>
      </p:sp>
      <p:pic>
        <p:nvPicPr>
          <p:cNvPr id="16387" name="Picture 4" descr="IF_Logo-Ecosse-RVB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0"/>
            <a:ext cx="252095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684213" y="4437063"/>
            <a:ext cx="7559675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>
                <a:solidFill>
                  <a:srgbClr val="0070C0"/>
                </a:solidFill>
                <a:latin typeface="Lucida Sans Unicode" pitchFamily="34" charset="0"/>
                <a:sym typeface="Wingdings" pitchFamily="2" charset="2"/>
              </a:rPr>
              <a:t> </a:t>
            </a:r>
            <a:r>
              <a:rPr lang="fr-FR" sz="2400">
                <a:latin typeface="Lucida Sans Unicode" pitchFamily="34" charset="0"/>
                <a:sym typeface="Wingdings" pitchFamily="2" charset="2"/>
              </a:rPr>
              <a:t> </a:t>
            </a:r>
            <a:r>
              <a:rPr lang="fr-FR" sz="2400">
                <a:solidFill>
                  <a:srgbClr val="0070C0"/>
                </a:solidFill>
                <a:latin typeface="Lucida Sans Unicode" pitchFamily="34" charset="0"/>
                <a:sym typeface="Wingdings" pitchFamily="2" charset="2"/>
              </a:rPr>
              <a:t></a:t>
            </a:r>
            <a:r>
              <a:rPr lang="fr-FR" sz="2400">
                <a:latin typeface="Lucida Sans Unicode" pitchFamily="34" charset="0"/>
                <a:sym typeface="Wingdings" pitchFamily="2" charset="2"/>
              </a:rPr>
              <a:t> </a:t>
            </a:r>
            <a:r>
              <a:rPr lang="fr-FR" sz="2400">
                <a:solidFill>
                  <a:srgbClr val="0070C0"/>
                </a:solidFill>
                <a:latin typeface="Lucida Sans Unicode" pitchFamily="34" charset="0"/>
              </a:rPr>
              <a:t>Developing partnerships </a:t>
            </a:r>
            <a:r>
              <a:rPr lang="fr-FR" sz="2400" b="1" u="sng">
                <a:solidFill>
                  <a:srgbClr val="0070C0"/>
                </a:solidFill>
                <a:latin typeface="Lucida Sans Unicode" pitchFamily="34" charset="0"/>
              </a:rPr>
              <a:t>between Scottish and French local authorities</a:t>
            </a:r>
            <a:r>
              <a:rPr lang="fr-FR" sz="2400">
                <a:solidFill>
                  <a:srgbClr val="0070C0"/>
                </a:solidFill>
                <a:latin typeface="Lucida Sans Unicode" pitchFamily="34" charset="0"/>
              </a:rPr>
              <a:t> is the easiest way to</a:t>
            </a:r>
          </a:p>
          <a:p>
            <a:r>
              <a:rPr lang="fr-FR" sz="2400">
                <a:solidFill>
                  <a:srgbClr val="0070C0"/>
                </a:solidFill>
                <a:latin typeface="Lucida Sans Unicode" pitchFamily="34" charset="0"/>
              </a:rPr>
              <a:t>facilitate the links between schools, teachers and</a:t>
            </a:r>
          </a:p>
          <a:p>
            <a:r>
              <a:rPr lang="fr-FR" sz="2400">
                <a:solidFill>
                  <a:srgbClr val="0070C0"/>
                </a:solidFill>
                <a:latin typeface="Lucida Sans Unicode" pitchFamily="34" charset="0"/>
              </a:rPr>
              <a:t>pupils. </a:t>
            </a:r>
          </a:p>
          <a:p>
            <a:pPr>
              <a:spcBef>
                <a:spcPct val="50000"/>
              </a:spcBef>
            </a:pPr>
            <a:endParaRPr lang="en-US" sz="2400">
              <a:latin typeface="Lucida Sans Unicode" pitchFamily="34" charset="0"/>
            </a:endParaRP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539750" y="2997200"/>
            <a:ext cx="7777163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>
                <a:solidFill>
                  <a:schemeClr val="accent2"/>
                </a:solidFill>
                <a:latin typeface="Lucida Sans Unicode" pitchFamily="34" charset="0"/>
                <a:sym typeface="Wingdings" pitchFamily="2" charset="2"/>
              </a:rPr>
              <a:t> </a:t>
            </a:r>
            <a:r>
              <a:rPr lang="fr-FR" sz="2400">
                <a:latin typeface="Lucida Sans Unicode" pitchFamily="34" charset="0"/>
                <a:sym typeface="Wingdings" pitchFamily="2" charset="2"/>
              </a:rPr>
              <a:t> </a:t>
            </a:r>
            <a:r>
              <a:rPr lang="fr-FR" sz="2400">
                <a:solidFill>
                  <a:schemeClr val="accent2"/>
                </a:solidFill>
                <a:latin typeface="Lucida Sans Unicode" pitchFamily="34" charset="0"/>
              </a:rPr>
              <a:t>Successful school partnerships and collaborative projects have a profound impact on both pupils and teachers. </a:t>
            </a:r>
          </a:p>
          <a:p>
            <a:pPr>
              <a:spcBef>
                <a:spcPct val="50000"/>
              </a:spcBef>
            </a:pPr>
            <a:endParaRPr lang="en-US" sz="2400">
              <a:solidFill>
                <a:schemeClr val="accent2"/>
              </a:solidFill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2000" b="1" cap="none" smtClean="0"/>
              <a:t>Supporting links between schools, teachers, pupils </a:t>
            </a:r>
            <a:br>
              <a:rPr lang="fr-FR" sz="2000" b="1" cap="none" smtClean="0"/>
            </a:br>
            <a:r>
              <a:rPr lang="fr-FR" sz="2000" b="1" cap="none" smtClean="0"/>
              <a:t>within local authorities in Scotland and in France</a:t>
            </a:r>
            <a:r>
              <a:rPr lang="fr-FR" sz="2000" cap="none" smtClean="0"/>
              <a:t/>
            </a:r>
            <a:br>
              <a:rPr lang="fr-FR" sz="2000" cap="none" smtClean="0"/>
            </a:br>
            <a:endParaRPr lang="en-GB" sz="2000" cap="none" smtClean="0"/>
          </a:p>
        </p:txBody>
      </p:sp>
      <p:pic>
        <p:nvPicPr>
          <p:cNvPr id="17410" name="Picture 2" descr="http://webtice.ac-guyane.fr/lettre/IMG/gif/carte_nom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341438"/>
            <a:ext cx="44291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ight Arrow 13"/>
          <p:cNvSpPr/>
          <p:nvPr/>
        </p:nvSpPr>
        <p:spPr>
          <a:xfrm>
            <a:off x="1331913" y="2205038"/>
            <a:ext cx="2303462" cy="57626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</a:rPr>
              <a:t>Fife / ELA Créteil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4860032" y="3861048"/>
            <a:ext cx="3168352" cy="648072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err="1">
                <a:solidFill>
                  <a:schemeClr val="tx1"/>
                </a:solidFill>
              </a:rPr>
              <a:t>Westlothian</a:t>
            </a:r>
            <a:r>
              <a:rPr lang="fr-FR" sz="1400" dirty="0">
                <a:solidFill>
                  <a:schemeClr val="tx1"/>
                </a:solidFill>
              </a:rPr>
              <a:t> / ELA Grenoble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8" name="Left Arrow 17"/>
          <p:cNvSpPr/>
          <p:nvPr/>
        </p:nvSpPr>
        <p:spPr>
          <a:xfrm>
            <a:off x="4499992" y="3429000"/>
            <a:ext cx="3168352" cy="648072"/>
          </a:xfrm>
          <a:prstGeom prst="leftArrow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/>
              <a:t>Renfrewshire/ ELA Lyon</a:t>
            </a:r>
            <a:endParaRPr lang="en-GB" sz="1600" dirty="0"/>
          </a:p>
        </p:txBody>
      </p:sp>
      <p:sp>
        <p:nvSpPr>
          <p:cNvPr id="19" name="Left Arrow 18"/>
          <p:cNvSpPr/>
          <p:nvPr/>
        </p:nvSpPr>
        <p:spPr>
          <a:xfrm>
            <a:off x="4787900" y="2349500"/>
            <a:ext cx="3960813" cy="503238"/>
          </a:xfrm>
          <a:prstGeom prst="leftArrow">
            <a:avLst>
              <a:gd name="adj1" fmla="val 86648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accent2">
                    <a:lumMod val="50000"/>
                  </a:schemeClr>
                </a:solidFill>
              </a:rPr>
              <a:t>Dumfries &amp; Galloway / ELA Nancy-Metz</a:t>
            </a:r>
            <a:endParaRPr lang="en-GB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Left Arrow 19"/>
          <p:cNvSpPr/>
          <p:nvPr/>
        </p:nvSpPr>
        <p:spPr>
          <a:xfrm>
            <a:off x="3708400" y="1412875"/>
            <a:ext cx="3167063" cy="647700"/>
          </a:xfrm>
          <a:prstGeom prst="leftArrow">
            <a:avLst/>
          </a:prstGeom>
          <a:solidFill>
            <a:srgbClr val="BAE18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/>
              <a:t>Stirling/ ELA Lille</a:t>
            </a:r>
            <a:endParaRPr lang="en-GB" sz="1600" dirty="0"/>
          </a:p>
        </p:txBody>
      </p:sp>
      <p:sp>
        <p:nvSpPr>
          <p:cNvPr id="21" name="Left Arrow 20"/>
          <p:cNvSpPr/>
          <p:nvPr/>
        </p:nvSpPr>
        <p:spPr>
          <a:xfrm>
            <a:off x="4932363" y="4581525"/>
            <a:ext cx="3240087" cy="503238"/>
          </a:xfrm>
          <a:prstGeom prst="leftArrow">
            <a:avLst>
              <a:gd name="adj1" fmla="val 86648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accent2">
                    <a:lumMod val="50000"/>
                  </a:schemeClr>
                </a:solidFill>
              </a:rPr>
              <a:t>Glasgow / ELA Aix-Marseille</a:t>
            </a:r>
            <a:endParaRPr lang="en-GB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Right Arrow 22"/>
          <p:cNvSpPr>
            <a:spLocks noChangeArrowheads="1"/>
          </p:cNvSpPr>
          <p:nvPr/>
        </p:nvSpPr>
        <p:spPr bwMode="auto">
          <a:xfrm>
            <a:off x="1835150" y="2565400"/>
            <a:ext cx="2305050" cy="5762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6D9F1"/>
          </a:solidFill>
          <a:ln w="25400" algn="ctr">
            <a:solidFill>
              <a:srgbClr val="385D8A"/>
            </a:solidFill>
            <a:prstDash val="sysDot"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latin typeface="+mn-lt"/>
              </a:rPr>
              <a:t>South </a:t>
            </a:r>
            <a:r>
              <a:rPr lang="fr-FR" sz="1000" dirty="0" err="1">
                <a:latin typeface="+mn-lt"/>
              </a:rPr>
              <a:t>Lanarkshire</a:t>
            </a:r>
            <a:r>
              <a:rPr lang="fr-FR" sz="1000" dirty="0">
                <a:latin typeface="+mn-lt"/>
              </a:rPr>
              <a:t> / ELA Reims</a:t>
            </a:r>
            <a:endParaRPr lang="en-GB" sz="1000" dirty="0">
              <a:latin typeface="+mn-lt"/>
            </a:endParaRPr>
          </a:p>
        </p:txBody>
      </p:sp>
      <p:sp>
        <p:nvSpPr>
          <p:cNvPr id="17422" name="Right Arrow 13"/>
          <p:cNvSpPr>
            <a:spLocks noChangeArrowheads="1"/>
          </p:cNvSpPr>
          <p:nvPr/>
        </p:nvSpPr>
        <p:spPr bwMode="auto">
          <a:xfrm>
            <a:off x="323850" y="3644900"/>
            <a:ext cx="3527425" cy="576263"/>
          </a:xfrm>
          <a:prstGeom prst="rightArrow">
            <a:avLst>
              <a:gd name="adj1" fmla="val 50000"/>
              <a:gd name="adj2" fmla="val 76572"/>
            </a:avLst>
          </a:prstGeom>
          <a:solidFill>
            <a:srgbClr val="FFFF99"/>
          </a:solidFill>
          <a:ln w="25400" cap="rnd" algn="ctr">
            <a:solidFill>
              <a:srgbClr val="385D8A"/>
            </a:solidFill>
            <a:prstDash val="sysDot"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400">
                <a:latin typeface="Lucida Sans Unicode" pitchFamily="34" charset="0"/>
              </a:rPr>
              <a:t>Aberdeen / ELA Clermont Ferrand</a:t>
            </a:r>
            <a:endParaRPr lang="en-GB" sz="1400">
              <a:latin typeface="Lucida Sans Unicode" pitchFamily="34" charset="0"/>
            </a:endParaRPr>
          </a:p>
        </p:txBody>
      </p:sp>
      <p:pic>
        <p:nvPicPr>
          <p:cNvPr id="17424" name="Picture 3" descr="logo_ministere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333375"/>
            <a:ext cx="1439863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4" descr="IF_Logo-Ecosse-RVB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5589588"/>
            <a:ext cx="1439862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cap="none" smtClean="0"/>
              <a:t>Teacher’s voices … </a:t>
            </a:r>
            <a:endParaRPr lang="en-GB" cap="none" smtClean="0"/>
          </a:p>
        </p:txBody>
      </p:sp>
      <p:sp>
        <p:nvSpPr>
          <p:cNvPr id="1843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fr-FR" smtClean="0"/>
              <a:t>My French language skills benefitted considerably from my stay in France.  I was immersed in the language from the very first day of my arrival and always communicate in French with the partner school teachers » (Glenda F., Renfrewshire) </a:t>
            </a:r>
          </a:p>
          <a:p>
            <a:pPr eaLnBrk="1" hangingPunct="1">
              <a:buFont typeface="Wingdings" pitchFamily="2" charset="2"/>
              <a:buNone/>
            </a:pPr>
            <a:endParaRPr lang="fr-FR" smtClean="0"/>
          </a:p>
          <a:p>
            <a:pPr eaLnBrk="1" hangingPunct="1"/>
            <a:r>
              <a:rPr lang="fr-FR" smtClean="0"/>
              <a:t>We are pretty much the same and there are more things that connect us than separate us.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mtClean="0"/>
              <a:t>	(Dympna W., Fife)</a:t>
            </a:r>
          </a:p>
        </p:txBody>
      </p:sp>
      <p:pic>
        <p:nvPicPr>
          <p:cNvPr id="18436" name="Picture 4" descr="IF_Logo-Ecosse-RVB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260350"/>
            <a:ext cx="170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7467600" cy="56197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cap="none" smtClean="0"/>
              <a:t>Motivating pupils for French</a:t>
            </a:r>
            <a:endParaRPr lang="en-US" cap="none" smtClean="0"/>
          </a:p>
        </p:txBody>
      </p:sp>
      <p:pic>
        <p:nvPicPr>
          <p:cNvPr id="19458" name="Picture 5" descr="Sele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979488"/>
            <a:ext cx="7129462" cy="53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611188" y="6237288"/>
            <a:ext cx="6553200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Rencontres théâtrales Aberdeen (P4/P5/P6)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cap="none" smtClean="0"/>
              <a:t>Motivating pupils for French</a:t>
            </a:r>
            <a:endParaRPr lang="en-US" cap="none" smtClean="0"/>
          </a:p>
        </p:txBody>
      </p:sp>
      <p:pic>
        <p:nvPicPr>
          <p:cNvPr id="20482" name="Picture 4" descr="french picture Le Sud Belmont house school Hutchins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773238"/>
            <a:ext cx="35591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468313" y="4365625"/>
            <a:ext cx="3600450" cy="7794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Online competition (S3/S4)</a:t>
            </a:r>
          </a:p>
          <a:p>
            <a:pPr>
              <a:spcBef>
                <a:spcPct val="50000"/>
              </a:spcBef>
            </a:pPr>
            <a:r>
              <a:rPr lang="fr-FR" b="1"/>
              <a:t>« Vive la Francophonie »</a:t>
            </a:r>
            <a:endParaRPr lang="en-US" b="1"/>
          </a:p>
        </p:txBody>
      </p:sp>
      <p:sp>
        <p:nvSpPr>
          <p:cNvPr id="20484" name="AutoShape 11"/>
          <p:cNvSpPr>
            <a:spLocks noChangeArrowheads="1"/>
          </p:cNvSpPr>
          <p:nvPr/>
        </p:nvSpPr>
        <p:spPr bwMode="auto">
          <a:xfrm>
            <a:off x="4932363" y="2205038"/>
            <a:ext cx="2376487" cy="2735262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b="1">
                <a:solidFill>
                  <a:schemeClr val="bg1"/>
                </a:solidFill>
              </a:rPr>
              <a:t>Immersion days</a:t>
            </a:r>
            <a:r>
              <a:rPr lang="fr-FR" b="1"/>
              <a:t> </a:t>
            </a:r>
            <a:endParaRPr lang="en-US" b="1"/>
          </a:p>
        </p:txBody>
      </p:sp>
      <p:sp>
        <p:nvSpPr>
          <p:cNvPr id="20485" name="Text Box 12"/>
          <p:cNvSpPr txBox="1">
            <a:spLocks noChangeArrowheads="1"/>
          </p:cNvSpPr>
          <p:nvPr/>
        </p:nvSpPr>
        <p:spPr bwMode="auto">
          <a:xfrm>
            <a:off x="5580063" y="1844675"/>
            <a:ext cx="230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North Lanarkshire</a:t>
            </a:r>
            <a:r>
              <a:rPr lang="fr-FR"/>
              <a:t> (S5): 135 pupils</a:t>
            </a:r>
            <a:endParaRPr lang="en-US"/>
          </a:p>
        </p:txBody>
      </p:sp>
      <p:sp>
        <p:nvSpPr>
          <p:cNvPr id="20486" name="Text Box 13"/>
          <p:cNvSpPr txBox="1">
            <a:spLocks noChangeArrowheads="1"/>
          </p:cNvSpPr>
          <p:nvPr/>
        </p:nvSpPr>
        <p:spPr bwMode="auto">
          <a:xfrm>
            <a:off x="4572000" y="4868863"/>
            <a:ext cx="23050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Edinburgh (S6)</a:t>
            </a:r>
          </a:p>
          <a:p>
            <a:pPr>
              <a:spcBef>
                <a:spcPct val="50000"/>
              </a:spcBef>
            </a:pPr>
            <a:r>
              <a:rPr lang="fr-FR"/>
              <a:t>45 pupils</a:t>
            </a:r>
            <a:endParaRPr lang="en-US"/>
          </a:p>
        </p:txBody>
      </p:sp>
      <p:sp>
        <p:nvSpPr>
          <p:cNvPr id="20487" name="Text Box 14"/>
          <p:cNvSpPr txBox="1">
            <a:spLocks noChangeArrowheads="1"/>
          </p:cNvSpPr>
          <p:nvPr/>
        </p:nvSpPr>
        <p:spPr bwMode="auto">
          <a:xfrm>
            <a:off x="7235825" y="3357563"/>
            <a:ext cx="23050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Glasgow (S5)</a:t>
            </a:r>
          </a:p>
          <a:p>
            <a:pPr>
              <a:spcBef>
                <a:spcPct val="50000"/>
              </a:spcBef>
            </a:pPr>
            <a:r>
              <a:rPr lang="fr-FR"/>
              <a:t>74 pupils</a:t>
            </a:r>
            <a:endParaRPr lang="en-US"/>
          </a:p>
        </p:txBody>
      </p:sp>
      <p:pic>
        <p:nvPicPr>
          <p:cNvPr id="20489" name="Picture 4" descr="IF_Logo-Ecosse-RVB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260350"/>
            <a:ext cx="170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/>
          </p:cNvSpPr>
          <p:nvPr>
            <p:ph type="body" idx="4294967295"/>
          </p:nvPr>
        </p:nvSpPr>
        <p:spPr>
          <a:xfrm>
            <a:off x="684213" y="1484313"/>
            <a:ext cx="7467600" cy="48736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fr-FR" sz="2000" smtClean="0"/>
              <a:t> </a:t>
            </a:r>
            <a:r>
              <a:rPr lang="fr-FR" sz="2000" b="1" smtClean="0"/>
              <a:t>Coming up … </a:t>
            </a:r>
          </a:p>
          <a:p>
            <a:pPr>
              <a:buFont typeface="Wingdings" pitchFamily="2" charset="2"/>
              <a:buNone/>
            </a:pPr>
            <a:r>
              <a:rPr lang="fr-FR" sz="2000" b="1" smtClean="0">
                <a:solidFill>
                  <a:schemeClr val="accent2"/>
                </a:solidFill>
              </a:rPr>
              <a:t>CPDs for primary teachers</a:t>
            </a:r>
          </a:p>
          <a:p>
            <a:pPr>
              <a:buFont typeface="Wingdings" pitchFamily="2" charset="2"/>
              <a:buNone/>
            </a:pPr>
            <a:r>
              <a:rPr lang="fr-FR" smtClean="0"/>
              <a:t>-</a:t>
            </a:r>
            <a:r>
              <a:rPr lang="fr-FR" b="1" smtClean="0"/>
              <a:t>Twilight access course for primary teachers (beginners)</a:t>
            </a:r>
          </a:p>
          <a:p>
            <a:pPr>
              <a:buFont typeface="Wingdings" pitchFamily="2" charset="2"/>
              <a:buNone/>
            </a:pPr>
            <a:r>
              <a:rPr lang="fr-FR" b="1" smtClean="0"/>
              <a:t>- French matinées in Edinburgh on Sat 21 September, 19 October, 23 November 2013, 23 November 2013</a:t>
            </a:r>
          </a:p>
          <a:p>
            <a:pPr>
              <a:buFontTx/>
              <a:buNone/>
            </a:pPr>
            <a:r>
              <a:rPr lang="fr-FR" b="1" smtClean="0"/>
              <a:t>- French day on 16 November in Edinburgh</a:t>
            </a:r>
          </a:p>
          <a:p>
            <a:pPr>
              <a:buFontTx/>
              <a:buChar char="-"/>
            </a:pPr>
            <a:r>
              <a:rPr lang="fr-FR" b="1" smtClean="0"/>
              <a:t>French day in Glasgow (dtc)</a:t>
            </a:r>
          </a:p>
          <a:p>
            <a:pPr>
              <a:buFont typeface="Wingdings" pitchFamily="2" charset="2"/>
              <a:buNone/>
            </a:pPr>
            <a:r>
              <a:rPr lang="fr-FR" b="1" smtClean="0">
                <a:solidFill>
                  <a:schemeClr val="accent2"/>
                </a:solidFill>
              </a:rPr>
              <a:t>+ possibility to certify their level in French</a:t>
            </a:r>
          </a:p>
          <a:p>
            <a:pPr>
              <a:buFont typeface="Wingdings" pitchFamily="2" charset="2"/>
              <a:buNone/>
            </a:pPr>
            <a:r>
              <a:rPr lang="fr-FR" b="1" smtClean="0">
                <a:solidFill>
                  <a:schemeClr val="accent2"/>
                </a:solidFill>
              </a:rPr>
              <a:t> with a DELF certification.</a:t>
            </a:r>
          </a:p>
          <a:p>
            <a:pPr>
              <a:buFont typeface="Wingdings" pitchFamily="2" charset="2"/>
              <a:buNone/>
            </a:pPr>
            <a:endParaRPr lang="fr-FR" b="1" smtClean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fr-FR" b="1" smtClean="0">
              <a:solidFill>
                <a:schemeClr val="accent2"/>
              </a:solidFill>
            </a:endParaRPr>
          </a:p>
          <a:p>
            <a:pPr>
              <a:buFontTx/>
              <a:buChar char="-"/>
            </a:pPr>
            <a:endParaRPr lang="fr-FR" b="1" smtClean="0"/>
          </a:p>
          <a:p>
            <a:pPr>
              <a:buFontTx/>
              <a:buChar char="-"/>
            </a:pPr>
            <a:endParaRPr lang="fr-FR" b="1" smtClean="0"/>
          </a:p>
        </p:txBody>
      </p:sp>
      <p:pic>
        <p:nvPicPr>
          <p:cNvPr id="21506" name="Picture 4" descr="IF_Logo-Ecosse-RVB.gif"/>
          <p:cNvPicPr>
            <a:picLocks noChangeAspect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32588" y="260350"/>
            <a:ext cx="1701800" cy="1143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511</TotalTime>
  <Words>487</Words>
  <Application>Microsoft Office PowerPoint</Application>
  <PresentationFormat>On-screen Show (4:3)</PresentationFormat>
  <Paragraphs>89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Lucida Sans Unicode</vt:lpstr>
      <vt:lpstr>Wingdings</vt:lpstr>
      <vt:lpstr>Wingdings 2</vt:lpstr>
      <vt:lpstr>Calibri</vt:lpstr>
      <vt:lpstr>Oriel</vt:lpstr>
      <vt:lpstr>Oriel</vt:lpstr>
      <vt:lpstr>Oriel</vt:lpstr>
      <vt:lpstr>Oriel</vt:lpstr>
      <vt:lpstr>Oriel</vt:lpstr>
      <vt:lpstr>Oriel</vt:lpstr>
      <vt:lpstr>Our contribution  to the 1 + 2 model    in Scotland</vt:lpstr>
      <vt:lpstr>Slide 2</vt:lpstr>
      <vt:lpstr>Our contribution to the 1 + 2 strategy  </vt:lpstr>
      <vt:lpstr>We believe  …</vt:lpstr>
      <vt:lpstr>Supporting links between schools, teachers, pupils  within local authorities in Scotland and in France </vt:lpstr>
      <vt:lpstr>Teacher’s voices … </vt:lpstr>
      <vt:lpstr>Motivating pupils for French</vt:lpstr>
      <vt:lpstr>Motivating pupils for French</vt:lpstr>
      <vt:lpstr>Slide 9</vt:lpstr>
      <vt:lpstr>Supporting links between schools  in Scotland and in France </vt:lpstr>
      <vt:lpstr>Slide 11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bridges between schools, teachers, pupils in France and Scotland</dc:title>
  <dc:creator>teachers</dc:creator>
  <cp:lastModifiedBy>acpf</cp:lastModifiedBy>
  <cp:revision>42</cp:revision>
  <dcterms:created xsi:type="dcterms:W3CDTF">2013-05-20T10:26:24Z</dcterms:created>
  <dcterms:modified xsi:type="dcterms:W3CDTF">2013-06-10T11:14:14Z</dcterms:modified>
</cp:coreProperties>
</file>